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9"/>
  </p:notesMasterIdLst>
  <p:sldIdLst>
    <p:sldId id="1036" r:id="rId2"/>
    <p:sldId id="1045" r:id="rId3"/>
    <p:sldId id="1041" r:id="rId4"/>
    <p:sldId id="1046" r:id="rId5"/>
    <p:sldId id="1047" r:id="rId6"/>
    <p:sldId id="1048" r:id="rId7"/>
    <p:sldId id="1050" r:id="rId8"/>
    <p:sldId id="1051" r:id="rId9"/>
    <p:sldId id="1052" r:id="rId10"/>
    <p:sldId id="1053" r:id="rId11"/>
    <p:sldId id="1054" r:id="rId12"/>
    <p:sldId id="1055" r:id="rId13"/>
    <p:sldId id="1056" r:id="rId14"/>
    <p:sldId id="1057" r:id="rId15"/>
    <p:sldId id="1058" r:id="rId16"/>
    <p:sldId id="1059" r:id="rId17"/>
    <p:sldId id="1060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00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106" d="100"/>
          <a:sy n="106" d="100"/>
        </p:scale>
        <p:origin x="43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01.02.2018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33EDF76-2D19-4701-9985-37EBAC92037B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7E0C-877B-44BC-9B31-968175204650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479A2A6-E61A-42AD-8543-A56FEA1454B7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908C-4D7C-43FC-B360-CCCB0060C767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46A5-3353-46E3-9D32-7E217EC28C20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C8CC73-D518-468F-A1A6-53EC257EFD47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7717BC5-77D0-4B6C-859B-D1D273FD6681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AB5E-CECE-4765-B544-B0778DF12FF3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21799-0961-4913-9FE8-ADE7CDD79416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9907-E81D-4AA2-9468-8E7A555A77CF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A3B6F2-DB07-4081-BB4D-ECC9BC7754C6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C05710-9F52-4497-8828-45999369F208}" type="datetime1">
              <a:rPr lang="de-DE" smtClean="0"/>
              <a:t>01.02.2018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Fähigkeiten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de-DE" sz="2400" dirty="0" smtClean="0">
                <a:solidFill>
                  <a:prstClr val="black"/>
                </a:solidFill>
              </a:rPr>
              <a:t>Für das Abitur sollten Sie folgende können:</a:t>
            </a:r>
          </a:p>
          <a:p>
            <a:pPr>
              <a:buClr>
                <a:srgbClr val="FF6600"/>
              </a:buClr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</a:rPr>
              <a:t>Zu zwei gegebenen Richtungsvektoren einen Normalenvektor ermitteln.</a:t>
            </a:r>
          </a:p>
          <a:p>
            <a:pPr>
              <a:buClr>
                <a:srgbClr val="FF6600"/>
              </a:buClr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</a:rPr>
              <a:t>Aus drei Punkten eine </a:t>
            </a:r>
            <a:r>
              <a:rPr lang="de-DE" sz="2400" dirty="0" err="1" smtClean="0">
                <a:solidFill>
                  <a:prstClr val="black"/>
                </a:solidFill>
              </a:rPr>
              <a:t>Ebenengleichung</a:t>
            </a:r>
            <a:r>
              <a:rPr lang="de-DE" sz="2400" dirty="0" smtClean="0">
                <a:solidFill>
                  <a:prstClr val="black"/>
                </a:solidFill>
              </a:rPr>
              <a:t> ermitteln, egal in welcher Form.</a:t>
            </a:r>
          </a:p>
          <a:p>
            <a:pPr>
              <a:buClr>
                <a:srgbClr val="FF6600"/>
              </a:buClr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</a:rPr>
              <a:t>Die Parameterform in eine Koordinatenform oder in eine Normalenform umwandeln.</a:t>
            </a:r>
          </a:p>
          <a:p>
            <a:pPr>
              <a:buClr>
                <a:srgbClr val="FF6600"/>
              </a:buClr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</a:rPr>
              <a:t>Die Hesse‘sche Normalenform aufstellen.</a:t>
            </a:r>
            <a:endParaRPr lang="de-DE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94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- Aufgabe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spcBef>
                    <a:spcPts val="1200"/>
                  </a:spcBef>
                  <a:buNone/>
                </a:pPr>
                <a:r>
                  <a:rPr lang="de-DE" sz="2200" b="1" dirty="0" smtClean="0">
                    <a:solidFill>
                      <a:prstClr val="black"/>
                    </a:solidFill>
                  </a:rPr>
                  <a:t>Methode 2: </a:t>
                </a:r>
              </a:p>
              <a:p>
                <a:pPr marL="0" lvl="0" indent="0">
                  <a:spcBef>
                    <a:spcPts val="1200"/>
                  </a:spcBef>
                  <a:buNone/>
                </a:pPr>
                <a:r>
                  <a:rPr lang="de-DE" sz="2200" dirty="0" smtClean="0">
                    <a:solidFill>
                      <a:prstClr val="black"/>
                    </a:solidFill>
                  </a:rPr>
                  <a:t>Der Normalenvektor liefert folgenden Ansatz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29</m:t>
                    </m:r>
                    <m:sSub>
                      <m:sSubPr>
                        <m:ctrlP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−9</m:t>
                    </m:r>
                    <m:sSub>
                      <m:sSubPr>
                        <m:ctrlP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de-DE" sz="2200" dirty="0" smtClean="0">
                    <a:solidFill>
                      <a:prstClr val="black"/>
                    </a:solidFill>
                  </a:rPr>
                  <a:t>.</a:t>
                </a:r>
              </a:p>
              <a:p>
                <a:pPr marL="0" lvl="0" indent="0">
                  <a:spcBef>
                    <a:spcPts val="1200"/>
                  </a:spcBef>
                  <a:buNone/>
                </a:pPr>
                <a:r>
                  <a:rPr lang="de-DE" sz="2200" dirty="0" smtClean="0">
                    <a:solidFill>
                      <a:prstClr val="black"/>
                    </a:solidFill>
                  </a:rPr>
                  <a:t>Das noch unbekannte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de-DE" sz="2200" dirty="0" smtClean="0">
                    <a:solidFill>
                      <a:prstClr val="black"/>
                    </a:solidFill>
                  </a:rPr>
                  <a:t> bestimmt man, in dem man einen Punkt einsetzt, der in der Ebene liegt, z.B. den Punkt, der durch den Stützvektor beschrieben wird.</a:t>
                </a:r>
              </a:p>
              <a:p>
                <a:pPr marL="0" lvl="0" indent="0">
                  <a:spcBef>
                    <a:spcPts val="600"/>
                  </a:spcBef>
                  <a:buNone/>
                </a:pPr>
                <a:r>
                  <a:rPr lang="de-DE" sz="2200" dirty="0" smtClean="0">
                    <a:solidFill>
                      <a:prstClr val="black"/>
                    </a:solidFill>
                  </a:rPr>
                  <a:t>Einsetzen des Stützvektors liefert </a:t>
                </a:r>
                <a14:m>
                  <m:oMath xmlns:m="http://schemas.openxmlformats.org/officeDocument/2006/math">
                    <m:r>
                      <a:rPr lang="de-DE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29</m:t>
                    </m:r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⋅2</m:t>
                    </m:r>
                    <m:r>
                      <a:rPr lang="de-DE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de-DE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−9</m:t>
                    </m:r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⋅1=51=</m:t>
                    </m:r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de-DE" sz="2200" dirty="0" smtClean="0">
                    <a:solidFill>
                      <a:prstClr val="black"/>
                    </a:solidFill>
                  </a:rPr>
                  <a:t>.</a:t>
                </a:r>
              </a:p>
              <a:p>
                <a:pPr marL="0" lvl="0" indent="0">
                  <a:spcBef>
                    <a:spcPts val="600"/>
                  </a:spcBef>
                  <a:buNone/>
                </a:pPr>
                <a:endParaRPr lang="de-DE" sz="8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spcBef>
                    <a:spcPts val="600"/>
                  </a:spcBef>
                  <a:buNone/>
                </a:pPr>
                <a:r>
                  <a:rPr lang="de-DE" sz="2200" b="1" dirty="0" smtClean="0">
                    <a:solidFill>
                      <a:srgbClr val="C00000"/>
                    </a:solidFill>
                  </a:rPr>
                  <a:t>Diese Methode erscheint uns am einfachsten!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endParaRPr lang="de-DE" sz="800" b="1" dirty="0" smtClean="0">
                  <a:solidFill>
                    <a:prstClr val="black"/>
                  </a:solidFill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2200" b="1" dirty="0" smtClean="0">
                    <a:solidFill>
                      <a:prstClr val="black"/>
                    </a:solidFill>
                  </a:rPr>
                  <a:t>Ergebnis:</a:t>
                </a:r>
                <a:r>
                  <a:rPr lang="de-DE" sz="2200" dirty="0" smtClean="0">
                    <a:solidFill>
                      <a:prstClr val="black"/>
                    </a:solidFill>
                  </a:rPr>
                  <a:t> Die Koordinatenform lautet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2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29</m:t>
                    </m:r>
                    <m:sSub>
                      <m:sSub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−9</m:t>
                    </m:r>
                    <m:sSub>
                      <m:sSub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=51</m:t>
                    </m:r>
                  </m:oMath>
                </a14:m>
                <a:endParaRPr lang="de-DE" sz="2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Gerader Verbinder 13"/>
          <p:cNvCxnSpPr/>
          <p:nvPr/>
        </p:nvCxnSpPr>
        <p:spPr>
          <a:xfrm>
            <a:off x="5004048" y="5445224"/>
            <a:ext cx="309634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6948264" y="116632"/>
                <a:ext cx="2158411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de-DE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acc>
                    <m:r>
                      <a:rPr lang="de-DE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"/>
                            <m:ctrlPr>
                              <a:rPr lang="de-DE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de-DE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de-DE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29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  </m:t>
                                      </m:r>
                                      <m:r>
                                        <a:rPr lang="de-DE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de-DE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9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de-DE" dirty="0" smtClean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"/>
                        <m:endChr m:val=""/>
                        <m:ctrlPr>
                          <a:rPr lang="de-D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  <m:r>
                          <a:rPr lang="de-D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de-DE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116632"/>
                <a:ext cx="2158411" cy="824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862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3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Die Punkte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d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de-DE" sz="2400" dirty="0" smtClean="0"/>
                  <a:t> sind Eckpunkte eines Quaders mit der Höhe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=5 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𝐿𝐸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400" dirty="0" smtClean="0"/>
                  <a:t>Bestimme die restlichen Eckpunkte.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400" dirty="0" smtClean="0"/>
                  <a:t>Ermittle eine Parameterform der Ebene, in der die Punkte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400" dirty="0" smtClean="0"/>
                  <a:t>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de-DE" sz="2400" dirty="0" smtClean="0"/>
                  <a:t> liegen. Ermitteln Sie weiterhin eine Normalenform, die Hesse‘sche Normalenform und die Koordinatenform.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400" dirty="0" smtClean="0"/>
                  <a:t>Zeichne den Quader in ein Koordinatensystem und berechne dessen Volumen.</a:t>
                </a:r>
                <a:endParaRPr lang="de-DE" sz="2400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6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069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- Aufgabe 3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400" dirty="0" smtClean="0"/>
                  <a:t>a) und c)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400" dirty="0" smtClean="0"/>
                  <a:t>Die restlichen Eckpunkte sind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de-DE" sz="2400" dirty="0" smtClean="0"/>
                  <a:t>,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d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de-DE" sz="2400" dirty="0" smtClean="0"/>
                  <a:t>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de-DE" sz="2400" dirty="0" smtClean="0"/>
                  <a:t>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de-DE" sz="2400" dirty="0" smtClean="0"/>
                  <a:t>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d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de-DE" sz="2400" dirty="0" smtClean="0"/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400" dirty="0" smtClean="0"/>
                  <a:t>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d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400" dirty="0" smtClean="0"/>
                  <a:t>An den Koordinaten kann man die Längen</a:t>
                </a:r>
                <a:br>
                  <a:rPr lang="de-DE" sz="2400" dirty="0" smtClean="0"/>
                </a:br>
                <a:r>
                  <a:rPr lang="de-DE" sz="2400" dirty="0" smtClean="0"/>
                  <a:t>des Quaders ablesen: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400" b="0" i="0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</m:e>
                    </m:d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400" dirty="0" smtClean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e>
                    </m:d>
                    <m:r>
                      <a:rPr lang="de-DE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de-DE" sz="2400" dirty="0" smtClean="0"/>
                  <a:t> (war vorgegeben)</a:t>
                </a:r>
              </a:p>
              <a:p>
                <a:pPr marL="0" indent="0">
                  <a:spcBef>
                    <a:spcPts val="1200"/>
                  </a:spcBef>
                  <a:buClrTx/>
                  <a:buSzPct val="100000"/>
                  <a:buNone/>
                </a:pPr>
                <a:r>
                  <a:rPr lang="de-DE" sz="2400" dirty="0" smtClean="0"/>
                  <a:t>Damit ergibt sich das Volumen des Quaders mit</a:t>
                </a:r>
              </a:p>
              <a:p>
                <a:pPr marL="0" indent="0" algn="ctr">
                  <a:spcBef>
                    <a:spcPts val="1200"/>
                  </a:spcBef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=4⋅8⋅5=160</m:t>
                    </m:r>
                  </m:oMath>
                </a14:m>
                <a:r>
                  <a:rPr lang="de-DE" sz="2400" dirty="0" smtClean="0"/>
                  <a:t> LE³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400" dirty="0" smtClean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/>
              <p:cNvSpPr/>
              <p:nvPr/>
            </p:nvSpPr>
            <p:spPr>
              <a:xfrm>
                <a:off x="7236296" y="59323"/>
                <a:ext cx="182844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1600" i="1" dirty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6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de-DE" sz="1600" dirty="0" smtClean="0"/>
                  <a:t>, </a:t>
                </a:r>
                <a14:m>
                  <m:oMath xmlns:m="http://schemas.openxmlformats.org/officeDocument/2006/math">
                    <m:r>
                      <a:rPr lang="de-DE" sz="1600" i="1" dirty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de-DE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16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i="1" dirty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d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de-DE" sz="1600" dirty="0"/>
              </a:p>
            </p:txBody>
          </p:sp>
        </mc:Choice>
        <mc:Fallback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59323"/>
                <a:ext cx="1828449" cy="338554"/>
              </a:xfrm>
              <a:prstGeom prst="rect">
                <a:avLst/>
              </a:prstGeom>
              <a:blipFill>
                <a:blip r:embed="rId3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039" y="1702073"/>
            <a:ext cx="278130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/>
        </p:nvCxnSpPr>
        <p:spPr>
          <a:xfrm flipH="1">
            <a:off x="8396869" y="2702194"/>
            <a:ext cx="9661" cy="881982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hteck 11"/>
              <p:cNvSpPr/>
              <p:nvPr/>
            </p:nvSpPr>
            <p:spPr>
              <a:xfrm>
                <a:off x="8230534" y="3557833"/>
                <a:ext cx="34002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𝐶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534" y="3557833"/>
                <a:ext cx="34002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hteck 12"/>
              <p:cNvSpPr/>
              <p:nvPr/>
            </p:nvSpPr>
            <p:spPr>
              <a:xfrm>
                <a:off x="8487135" y="3111902"/>
                <a:ext cx="35503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𝐷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7135" y="3111902"/>
                <a:ext cx="35503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hteck 13"/>
              <p:cNvSpPr/>
              <p:nvPr/>
            </p:nvSpPr>
            <p:spPr>
              <a:xfrm>
                <a:off x="6777089" y="3553271"/>
                <a:ext cx="34817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𝐵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7089" y="3553271"/>
                <a:ext cx="34817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Gerade Verbindung 8"/>
          <p:cNvCxnSpPr/>
          <p:nvPr/>
        </p:nvCxnSpPr>
        <p:spPr>
          <a:xfrm flipH="1">
            <a:off x="8571532" y="2483474"/>
            <a:ext cx="9661" cy="881982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8"/>
          <p:cNvCxnSpPr/>
          <p:nvPr/>
        </p:nvCxnSpPr>
        <p:spPr>
          <a:xfrm flipH="1">
            <a:off x="6936987" y="2691854"/>
            <a:ext cx="9661" cy="881982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8"/>
          <p:cNvCxnSpPr/>
          <p:nvPr/>
        </p:nvCxnSpPr>
        <p:spPr>
          <a:xfrm flipH="1">
            <a:off x="7116546" y="2492896"/>
            <a:ext cx="9661" cy="881982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0"/>
          <p:cNvCxnSpPr/>
          <p:nvPr/>
        </p:nvCxnSpPr>
        <p:spPr>
          <a:xfrm flipH="1">
            <a:off x="7107206" y="2501580"/>
            <a:ext cx="1485160" cy="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0"/>
          <p:cNvCxnSpPr/>
          <p:nvPr/>
        </p:nvCxnSpPr>
        <p:spPr>
          <a:xfrm flipH="1">
            <a:off x="6946648" y="2700907"/>
            <a:ext cx="1485160" cy="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15"/>
          <p:cNvCxnSpPr>
            <a:cxnSpLocks noChangeAspect="1"/>
          </p:cNvCxnSpPr>
          <p:nvPr/>
        </p:nvCxnSpPr>
        <p:spPr>
          <a:xfrm flipV="1">
            <a:off x="8394569" y="2506739"/>
            <a:ext cx="172578" cy="20254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15"/>
          <p:cNvCxnSpPr>
            <a:cxnSpLocks noChangeAspect="1"/>
          </p:cNvCxnSpPr>
          <p:nvPr/>
        </p:nvCxnSpPr>
        <p:spPr>
          <a:xfrm flipV="1">
            <a:off x="6943330" y="2486196"/>
            <a:ext cx="172578" cy="20254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15"/>
          <p:cNvCxnSpPr>
            <a:cxnSpLocks noChangeAspect="1"/>
          </p:cNvCxnSpPr>
          <p:nvPr/>
        </p:nvCxnSpPr>
        <p:spPr>
          <a:xfrm flipV="1">
            <a:off x="8392646" y="3374712"/>
            <a:ext cx="172578" cy="20254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hteck 43"/>
              <p:cNvSpPr/>
              <p:nvPr/>
            </p:nvSpPr>
            <p:spPr>
              <a:xfrm>
                <a:off x="6813301" y="2250454"/>
                <a:ext cx="35503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𝐸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44" name="Rechteck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3301" y="2250454"/>
                <a:ext cx="35503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hteck 44"/>
              <p:cNvSpPr/>
              <p:nvPr/>
            </p:nvSpPr>
            <p:spPr>
              <a:xfrm>
                <a:off x="6660232" y="2545159"/>
                <a:ext cx="34073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𝐹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45" name="Rechteck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545159"/>
                <a:ext cx="34073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Rechteck 45"/>
              <p:cNvSpPr/>
              <p:nvPr/>
            </p:nvSpPr>
            <p:spPr>
              <a:xfrm>
                <a:off x="8335722" y="2564904"/>
                <a:ext cx="34644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𝐺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46" name="Rechtec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5722" y="2564904"/>
                <a:ext cx="34644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echteck 46"/>
              <p:cNvSpPr/>
              <p:nvPr/>
            </p:nvSpPr>
            <p:spPr>
              <a:xfrm>
                <a:off x="8506228" y="2292923"/>
                <a:ext cx="36144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𝐻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47" name="Rechtec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6228" y="2292923"/>
                <a:ext cx="36144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reihandform 5"/>
          <p:cNvSpPr>
            <a:spLocks noChangeAspect="1"/>
          </p:cNvSpPr>
          <p:nvPr/>
        </p:nvSpPr>
        <p:spPr>
          <a:xfrm>
            <a:off x="6921317" y="3555122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7" name="Freihandform 6"/>
          <p:cNvSpPr>
            <a:spLocks noChangeAspect="1"/>
          </p:cNvSpPr>
          <p:nvPr/>
        </p:nvSpPr>
        <p:spPr>
          <a:xfrm>
            <a:off x="7101333" y="3366461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8" name="Freihandform 7"/>
          <p:cNvSpPr>
            <a:spLocks noChangeAspect="1"/>
          </p:cNvSpPr>
          <p:nvPr/>
        </p:nvSpPr>
        <p:spPr>
          <a:xfrm>
            <a:off x="8370530" y="3555122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21" name="Freihandform 20"/>
          <p:cNvSpPr>
            <a:spLocks noChangeAspect="1"/>
          </p:cNvSpPr>
          <p:nvPr/>
        </p:nvSpPr>
        <p:spPr>
          <a:xfrm>
            <a:off x="8541493" y="3356788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cxnSp>
        <p:nvCxnSpPr>
          <p:cNvPr id="41" name="Gerade Verbindung 20"/>
          <p:cNvCxnSpPr/>
          <p:nvPr/>
        </p:nvCxnSpPr>
        <p:spPr>
          <a:xfrm flipH="1">
            <a:off x="6939211" y="3562958"/>
            <a:ext cx="1485160" cy="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15"/>
          <p:cNvCxnSpPr>
            <a:cxnSpLocks noChangeAspect="1"/>
          </p:cNvCxnSpPr>
          <p:nvPr/>
        </p:nvCxnSpPr>
        <p:spPr>
          <a:xfrm flipV="1">
            <a:off x="6950968" y="3355738"/>
            <a:ext cx="172578" cy="20254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ihandform 47"/>
          <p:cNvSpPr>
            <a:spLocks noChangeAspect="1"/>
          </p:cNvSpPr>
          <p:nvPr/>
        </p:nvSpPr>
        <p:spPr>
          <a:xfrm>
            <a:off x="8559599" y="2474790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49" name="Freihandform 48"/>
          <p:cNvSpPr>
            <a:spLocks noChangeAspect="1"/>
          </p:cNvSpPr>
          <p:nvPr/>
        </p:nvSpPr>
        <p:spPr>
          <a:xfrm>
            <a:off x="6929954" y="2681508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23" name="Freihandform 22"/>
          <p:cNvSpPr>
            <a:spLocks noChangeAspect="1"/>
          </p:cNvSpPr>
          <p:nvPr/>
        </p:nvSpPr>
        <p:spPr>
          <a:xfrm>
            <a:off x="8379167" y="2673124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50" name="Freihandform 49"/>
          <p:cNvSpPr>
            <a:spLocks noChangeAspect="1"/>
          </p:cNvSpPr>
          <p:nvPr/>
        </p:nvSpPr>
        <p:spPr>
          <a:xfrm>
            <a:off x="7101129" y="2475206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hteck 50"/>
              <p:cNvSpPr/>
              <p:nvPr/>
            </p:nvSpPr>
            <p:spPr>
              <a:xfrm>
                <a:off x="6840847" y="3134895"/>
                <a:ext cx="34817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𝐴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51" name="Rechteck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847" y="3134895"/>
                <a:ext cx="348172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Gerader Verbinder 51"/>
          <p:cNvCxnSpPr/>
          <p:nvPr/>
        </p:nvCxnSpPr>
        <p:spPr>
          <a:xfrm>
            <a:off x="3131840" y="5805264"/>
            <a:ext cx="309634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8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- Aufgabe 3 b)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Parameterform für </a:t>
                </a:r>
                <a14:m>
                  <m:oMath xmlns:m="http://schemas.openxmlformats.org/officeDocument/2006/math">
                    <m:r>
                      <a:rPr lang="de-DE" sz="2400" b="1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𝑬</m:t>
                    </m:r>
                  </m:oMath>
                </a14:m>
                <a:r>
                  <a:rPr lang="de-DE" sz="2400" b="1" dirty="0" smtClean="0">
                    <a:solidFill>
                      <a:srgbClr val="0000FF"/>
                    </a:solidFill>
                  </a:rPr>
                  <a:t>: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400" dirty="0" smtClean="0"/>
                  <a:t>Aus den Punkten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400" dirty="0" smtClean="0"/>
                  <a:t>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de-DE" sz="2400" dirty="0" smtClean="0"/>
                  <a:t> ergeben sich die Richtungsvektoren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acc>
                    <m:r>
                      <a:rPr lang="de-DE" sz="2400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400" dirty="0" smtClean="0"/>
                  <a:t>.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400" dirty="0" smtClean="0"/>
                  <a:t>Wenn wir den Ortsvektor zum Punkt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400" dirty="0" smtClean="0"/>
                  <a:t> als Stützvektor verwenden, erhalten wir sofort eine Parameterform für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de-DE" sz="2400" b="0" dirty="0" smtClean="0"/>
              </a:p>
              <a:p>
                <a:pPr marL="0" indent="0"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: </m:t>
                    </m:r>
                    <m:acc>
                      <m:accPr>
                        <m:chr m:val="⃗"/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eqArr>
                      </m:e>
                    </m:d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  <m:r>
                      <a:rPr lang="de-DE" sz="24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400" dirty="0" smtClean="0"/>
                  <a:t>;  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de-DE" sz="2400" dirty="0" smtClean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/>
              <p:cNvSpPr/>
              <p:nvPr/>
            </p:nvSpPr>
            <p:spPr>
              <a:xfrm>
                <a:off x="8132313" y="0"/>
                <a:ext cx="101168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de-DE" sz="16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</a:rPr>
                            <m:t>0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de-DE" sz="16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de-DE" sz="160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de-DE" sz="1600" i="1" dirty="0" smtClean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de-DE" sz="16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de-DE" sz="16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i="1" dirty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d>
                          <m:r>
                            <a:rPr lang="de-DE" sz="160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de-DE" sz="160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𝐺</m:t>
                      </m:r>
                      <m:d>
                        <m:dPr>
                          <m:ctrlPr>
                            <a:rPr lang="de-DE" sz="16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de-DE" sz="16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i="1" dirty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d>
                          <m:r>
                            <a:rPr lang="de-DE" sz="1600" i="1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</m:oMath>
                  </m:oMathPara>
                </a14:m>
                <a:endParaRPr lang="de-DE" sz="1600" dirty="0"/>
              </a:p>
            </p:txBody>
          </p:sp>
        </mc:Choice>
        <mc:Fallback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2313" y="0"/>
                <a:ext cx="1011687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370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- Aufgabe 3 b)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Normalenform für </a:t>
                </a:r>
                <a14:m>
                  <m:oMath xmlns:m="http://schemas.openxmlformats.org/officeDocument/2006/math">
                    <m:r>
                      <a:rPr lang="de-DE" sz="2400" b="1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𝑬</m:t>
                    </m:r>
                  </m:oMath>
                </a14:m>
                <a:r>
                  <a:rPr lang="de-DE" sz="2400" b="1" dirty="0" smtClean="0">
                    <a:solidFill>
                      <a:srgbClr val="0000FF"/>
                    </a:solidFill>
                  </a:rPr>
                  <a:t>: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400" dirty="0" smtClean="0"/>
                  <a:t>Aus den Richtungsvektoren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acc>
                    <m:r>
                      <a:rPr lang="de-DE" sz="2400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400" dirty="0" smtClean="0"/>
                  <a:t> ergibt sich mit dem Vektorprodukt zunächst ein Normalenvektor. 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800" b="0" dirty="0" smtClean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</m:m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/>
                        </a:rPr>
                        <m:t>            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mr>
                      </m:m>
                      <m:r>
                        <a:rPr lang="de-DE" sz="22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de-DE" sz="22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acc>
                      <m:r>
                        <a:rPr lang="de-DE" sz="22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de-DE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𝐴</m:t>
                          </m:r>
                          <m:r>
                            <a:rPr lang="de-DE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𝐺</m:t>
                          </m:r>
                        </m:e>
                      </m:acc>
                      <m:r>
                        <a:rPr lang="de-DE" sz="22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2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de-DE" sz="22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32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de-DE" sz="220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2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de-DE" sz="2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20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32</m:t>
                                    </m:r>
                                  </m:e>
                                </m:mr>
                              </m:m>
                            </m:e>
                          </m:d>
                          <m:r>
                            <a:rPr lang="de-DE" sz="22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"/>
                              <m:endChr m:val=""/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de-DE" sz="2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de-DE" sz="2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   </m:t>
                                        </m:r>
                                        <m:r>
                                          <a:rPr lang="de-DE" sz="2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22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de-DE" sz="2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2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      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de-DE" sz="2200" b="0" dirty="0" smtClean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4"/>
          <p:cNvSpPr/>
          <p:nvPr/>
        </p:nvSpPr>
        <p:spPr>
          <a:xfrm>
            <a:off x="1331640" y="3789040"/>
            <a:ext cx="1584176" cy="0"/>
          </a:xfrm>
          <a:prstGeom prst="line">
            <a:avLst/>
          </a:prstGeom>
          <a:noFill/>
          <a:ln w="36000">
            <a:solidFill>
              <a:srgbClr val="00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Gerade Verbindung 5"/>
          <p:cNvSpPr/>
          <p:nvPr/>
        </p:nvSpPr>
        <p:spPr>
          <a:xfrm>
            <a:off x="1817590" y="4121921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7" name="Gerade Verbindung 6"/>
          <p:cNvSpPr/>
          <p:nvPr/>
        </p:nvSpPr>
        <p:spPr>
          <a:xfrm flipV="1">
            <a:off x="1817590" y="4121921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8" name="Gerade Verbindung 7"/>
          <p:cNvSpPr/>
          <p:nvPr/>
        </p:nvSpPr>
        <p:spPr>
          <a:xfrm>
            <a:off x="1331640" y="5445224"/>
            <a:ext cx="1584176" cy="0"/>
          </a:xfrm>
          <a:prstGeom prst="line">
            <a:avLst/>
          </a:prstGeom>
          <a:noFill/>
          <a:ln w="36000">
            <a:solidFill>
              <a:srgbClr val="00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9" name="Gerade Verbindung 8"/>
          <p:cNvSpPr/>
          <p:nvPr/>
        </p:nvSpPr>
        <p:spPr>
          <a:xfrm>
            <a:off x="1817590" y="4482295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0" name="Gerade Verbindung 9"/>
          <p:cNvSpPr/>
          <p:nvPr/>
        </p:nvSpPr>
        <p:spPr>
          <a:xfrm flipV="1">
            <a:off x="1817590" y="4482295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1" name="Gerade Verbindung 10"/>
          <p:cNvSpPr/>
          <p:nvPr/>
        </p:nvSpPr>
        <p:spPr>
          <a:xfrm>
            <a:off x="1817590" y="4815176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2" name="Gerade Verbindung 11"/>
          <p:cNvSpPr/>
          <p:nvPr/>
        </p:nvSpPr>
        <p:spPr>
          <a:xfrm flipV="1">
            <a:off x="1817590" y="4815176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81128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- Aufgabe 3 b)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None/>
                </a:pPr>
                <a:r>
                  <a:rPr lang="de-DE" sz="2200" dirty="0" smtClean="0">
                    <a:solidFill>
                      <a:prstClr val="black"/>
                    </a:solidFill>
                    <a:ea typeface="Cambria Math"/>
                  </a:rPr>
                  <a:t>Da es bei einem Normalenvektor nicht auf die Länge ankommt, teilen wir durch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20</m:t>
                    </m:r>
                  </m:oMath>
                </a14:m>
                <a:r>
                  <a:rPr lang="de-DE" sz="2200" dirty="0" smtClean="0">
                    <a:solidFill>
                      <a:prstClr val="black"/>
                    </a:solidFill>
                    <a:ea typeface="Cambria Math"/>
                  </a:rPr>
                  <a:t> und erhalten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acc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"/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de-DE" sz="2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  </m:t>
                                      </m:r>
                                      <m:r>
                                        <a:rPr lang="de-DE" sz="2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2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de-DE" sz="2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   0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de-DE" sz="2200" b="0" dirty="0" smtClean="0"/>
                  <a:t>.</a:t>
                </a:r>
              </a:p>
              <a:p>
                <a:pPr marL="0" lvl="0" indent="0">
                  <a:buNone/>
                </a:pPr>
                <a:r>
                  <a:rPr lang="de-DE" sz="2200" b="0" dirty="0" smtClean="0"/>
                  <a:t>Mit dem Nullvektor als Stützvektor ergibt sich daraus die Normalenform für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b="0" dirty="0" smtClean="0"/>
                  <a:t>:</a:t>
                </a: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: </m:t>
                    </m:r>
                    <m:d>
                      <m:dPr>
                        <m:begChr m:val="["/>
                        <m:endChr m:val="]"/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eqArr>
                          </m:e>
                        </m:d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200" b="0" dirty="0" smtClean="0"/>
                  <a:t> bzw. einfacher</a:t>
                </a: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 dirty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DE" sz="2200" i="1" dirty="0">
                          <a:latin typeface="Cambria Math" panose="02040503050406030204" pitchFamily="18" charset="0"/>
                        </a:rPr>
                        <m:t>: </m:t>
                      </m:r>
                      <m:acc>
                        <m:accPr>
                          <m:chr m:val="⃗"/>
                          <m:ctrlPr>
                            <a:rPr lang="de-DE" sz="2200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2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de-DE" sz="2200" i="1" dirty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2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200" i="1" dirty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2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de-DE" sz="2200" i="1" dirty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de-DE" sz="2200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  <m:r>
                        <a:rPr lang="de-DE" sz="2200" i="1" dirty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DE" sz="2200" b="0" dirty="0" smtClean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 r="-1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/>
              <p:cNvSpPr/>
              <p:nvPr/>
            </p:nvSpPr>
            <p:spPr>
              <a:xfrm>
                <a:off x="7738678" y="154489"/>
                <a:ext cx="1252779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DE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de-DE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acc>
                      <m:r>
                        <a:rPr lang="de-DE" sz="16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de-DE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de-DE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e-DE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de-DE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de-DE" sz="16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a:rPr lang="de-DE" sz="16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  40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16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de-DE" sz="16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16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      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de-DE" sz="1600" dirty="0"/>
              </a:p>
            </p:txBody>
          </p:sp>
        </mc:Choice>
        <mc:Fallback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8678" y="154489"/>
                <a:ext cx="1252779" cy="7435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Gerader Verbinder 12"/>
          <p:cNvCxnSpPr/>
          <p:nvPr/>
        </p:nvCxnSpPr>
        <p:spPr>
          <a:xfrm>
            <a:off x="3681291" y="5661248"/>
            <a:ext cx="2114845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9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- Aufgabe 3 b)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None/>
                </a:pPr>
                <a:r>
                  <a:rPr lang="de-DE" sz="2200" b="1" dirty="0" smtClean="0">
                    <a:solidFill>
                      <a:srgbClr val="0000FF"/>
                    </a:solidFill>
                    <a:ea typeface="Cambria Math"/>
                  </a:rPr>
                  <a:t>Koordinatenform für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/>
                      </a:rPr>
                      <m:t>𝑬</m:t>
                    </m:r>
                  </m:oMath>
                </a14:m>
                <a:r>
                  <a:rPr lang="de-DE" sz="2200" b="1" dirty="0" smtClean="0">
                    <a:solidFill>
                      <a:srgbClr val="0000FF"/>
                    </a:solidFill>
                    <a:ea typeface="Cambria Math"/>
                  </a:rPr>
                  <a:t>:</a:t>
                </a:r>
              </a:p>
              <a:p>
                <a:pPr marL="0" lvl="0" indent="0">
                  <a:buNone/>
                </a:pPr>
                <a:r>
                  <a:rPr lang="de-DE" sz="2200" dirty="0" smtClean="0">
                    <a:solidFill>
                      <a:prstClr val="black"/>
                    </a:solidFill>
                    <a:ea typeface="Cambria Math"/>
                  </a:rPr>
                  <a:t>Mit dem Normalenvektor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acc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"/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de-DE" sz="2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  </m:t>
                                      </m:r>
                                      <m:r>
                                        <a:rPr lang="de-DE" sz="2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2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de-DE" sz="2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   0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de-DE" sz="2200" b="0" dirty="0" smtClean="0"/>
                  <a:t> ergibt sich auch gleich die Koordinatenform mit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+0</m:t>
                    </m:r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de-DE" sz="2200" b="0" i="1" dirty="0" smtClean="0"/>
                  <a:t>. </a:t>
                </a:r>
              </a:p>
              <a:p>
                <a:pPr marL="0" lvl="0" indent="0">
                  <a:buNone/>
                </a:pPr>
                <a:r>
                  <a:rPr lang="de-DE" sz="2200" b="0" dirty="0" smtClean="0"/>
                  <a:t>Da der Ursprung in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b="0" dirty="0" smtClean="0"/>
                  <a:t> liegt erhalten wir durch Einsetzen die Koordinatenform komplett:</a:t>
                </a:r>
              </a:p>
              <a:p>
                <a:pPr marL="0" lvl="0" indent="0">
                  <a:buNone/>
                </a:pPr>
                <a:endParaRPr lang="de-DE" sz="800" b="0" dirty="0" smtClean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: 2</m:t>
                      </m:r>
                      <m:sSub>
                        <m:sSubPr>
                          <m:ctrlPr>
                            <a:rPr lang="de-DE" sz="22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2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2200" i="1" dirty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22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2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2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DE" sz="2200" b="0" dirty="0" smtClean="0"/>
              </a:p>
              <a:p>
                <a:pPr marL="0" lvl="0" indent="0">
                  <a:buNone/>
                </a:pPr>
                <a:endParaRPr lang="de-DE" sz="2200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Gerader Verbinder 12"/>
          <p:cNvCxnSpPr/>
          <p:nvPr/>
        </p:nvCxnSpPr>
        <p:spPr>
          <a:xfrm>
            <a:off x="3635896" y="4725144"/>
            <a:ext cx="2114845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41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- Aufgabe 3 b)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None/>
                </a:pPr>
                <a:r>
                  <a:rPr lang="de-DE" sz="2200" b="1" dirty="0" smtClean="0">
                    <a:solidFill>
                      <a:srgbClr val="0000FF"/>
                    </a:solidFill>
                    <a:ea typeface="Cambria Math"/>
                  </a:rPr>
                  <a:t>Hesse‘sche Normalenform für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/>
                      </a:rPr>
                      <m:t>𝑬</m:t>
                    </m:r>
                  </m:oMath>
                </a14:m>
                <a:r>
                  <a:rPr lang="de-DE" sz="2200" b="1" dirty="0" smtClean="0">
                    <a:solidFill>
                      <a:srgbClr val="0000FF"/>
                    </a:solidFill>
                    <a:ea typeface="Cambria Math"/>
                  </a:rPr>
                  <a:t>:</a:t>
                </a:r>
              </a:p>
              <a:p>
                <a:pPr marL="0" lvl="0" indent="0">
                  <a:buNone/>
                </a:pPr>
                <a:r>
                  <a:rPr lang="de-DE" sz="2200" dirty="0" smtClean="0">
                    <a:solidFill>
                      <a:prstClr val="black"/>
                    </a:solidFill>
                    <a:ea typeface="Cambria Math"/>
                  </a:rPr>
                  <a:t>Mit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200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</m:acc>
                      </m:e>
                    </m:d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de-DE" sz="2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de-DE" sz="2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2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e>
                    </m:d>
                  </m:oMath>
                </a14:m>
                <a:r>
                  <a:rPr lang="de-DE" sz="2200" b="0" dirty="0" smtClean="0"/>
                  <a:t> ergibt sich aus der Koordinatenform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: 2</m:t>
                    </m:r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200" b="0" dirty="0" smtClean="0"/>
                  <a:t> nach Division durch die Länge des </a:t>
                </a:r>
                <a:r>
                  <a:rPr lang="de-DE" sz="2200" b="0" dirty="0" err="1" smtClean="0"/>
                  <a:t>Normalenvektors</a:t>
                </a:r>
                <a:r>
                  <a:rPr lang="de-DE" sz="2200" b="0" dirty="0" smtClean="0"/>
                  <a:t> die </a:t>
                </a:r>
              </a:p>
              <a:p>
                <a:pPr marL="0" lvl="0" indent="0">
                  <a:buNone/>
                </a:pPr>
                <a:endParaRPr lang="de-DE" sz="800" b="0" dirty="0" smtClean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𝐻𝑁𝐹</m:t>
                      </m:r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:  </m:t>
                      </m:r>
                      <m:f>
                        <m:fPr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de-DE" sz="22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200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2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sz="22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22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200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2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  <m:r>
                        <a:rPr lang="de-DE" sz="22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DE" sz="2200" b="0" dirty="0" smtClean="0"/>
              </a:p>
              <a:p>
                <a:pPr marL="0" lvl="0" indent="0">
                  <a:buNone/>
                </a:pPr>
                <a:endParaRPr lang="de-DE" sz="2200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/>
              <p:cNvSpPr/>
              <p:nvPr/>
            </p:nvSpPr>
            <p:spPr>
              <a:xfrm>
                <a:off x="7738678" y="154489"/>
                <a:ext cx="1163011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DE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de-DE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acc>
                      <m:r>
                        <a:rPr lang="de-DE" sz="16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de-DE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de-DE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e-DE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de-DE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de-DE" sz="16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   </m:t>
                                        </m:r>
                                        <m:r>
                                          <a:rPr lang="de-DE" sz="16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16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de-DE" sz="16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16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  </m:t>
                                        </m:r>
                                        <m:r>
                                          <a:rPr lang="de-DE" sz="16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a:rPr lang="de-DE" sz="16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de-DE" sz="1600" dirty="0"/>
              </a:p>
            </p:txBody>
          </p:sp>
        </mc:Choice>
        <mc:Fallback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8678" y="154489"/>
                <a:ext cx="1163011" cy="7435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Gerader Verbinder 12"/>
          <p:cNvCxnSpPr/>
          <p:nvPr/>
        </p:nvCxnSpPr>
        <p:spPr>
          <a:xfrm>
            <a:off x="3334302" y="4221088"/>
            <a:ext cx="2814859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79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Liegen die Punkte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de-DE" sz="2400" dirty="0"/>
                  <a:t>,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de-DE" sz="2400" dirty="0" smtClean="0"/>
                  <a:t>,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−17</m:t>
                        </m:r>
                      </m:e>
                    </m:d>
                  </m:oMath>
                </a14:m>
                <a:r>
                  <a:rPr lang="de-DE" sz="2400" dirty="0" smtClean="0"/>
                  <a:t> in einer Ebene?</a:t>
                </a:r>
              </a:p>
              <a:p>
                <a:pPr marL="0" indent="0">
                  <a:buNone/>
                </a:pPr>
                <a:endParaRPr lang="de-DE" sz="800" dirty="0"/>
              </a:p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FF0000"/>
                    </a:solidFill>
                  </a:rPr>
                  <a:t>Lösung: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Wir bestimmen zunächst die Richtungsvektoren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de-DE" sz="2400" dirty="0" smtClean="0"/>
                  <a:t>.</a:t>
                </a:r>
                <a:endParaRPr lang="de-DE" sz="2400" dirty="0"/>
              </a:p>
              <a:p>
                <a:pPr marL="0" indent="0">
                  <a:buNone/>
                </a:pPr>
                <a:endParaRPr lang="de-DE" sz="800" dirty="0"/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𝐴𝐵</m:t>
                        </m:r>
                      </m:e>
                    </m:acc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de-DE" sz="2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r>
                  <a:rPr lang="de-DE" sz="2400" dirty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𝐴</m:t>
                        </m:r>
                        <m:r>
                          <a:rPr lang="de-DE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𝐶</m:t>
                        </m:r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eqArr>
                      </m:e>
                    </m:d>
                    <m:r>
                      <a:rPr lang="de-DE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de-DE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endParaRPr lang="de-DE" sz="2400" dirty="0"/>
              </a:p>
              <a:p>
                <a:pPr marL="0" lvl="0" indent="0">
                  <a:buNone/>
                </a:pPr>
                <a:endParaRPr lang="de-DE" sz="2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620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- Aufgabe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Aus den beiden Richtungsvektoren bestimmen wir nun mit dem Vektorprodukt einen Normalenvektor.</a:t>
                </a:r>
                <a:endParaRPr lang="de-DE" sz="2400" dirty="0"/>
              </a:p>
              <a:p>
                <a:pPr marL="0" indent="0">
                  <a:buNone/>
                </a:pPr>
                <a:endParaRPr lang="de-DE" sz="800" dirty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  1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  1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mr>
                      </m:m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/>
                        </a:rPr>
                        <m:t>            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 0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  1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  0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  1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mr>
                      </m:m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de-DE" sz="2200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 marL="0" lvl="0" indent="0">
                  <a:buNone/>
                </a:pPr>
                <a:endParaRPr lang="de-DE" sz="2200" i="1" dirty="0" smtClean="0">
                  <a:solidFill>
                    <a:prstClr val="black"/>
                  </a:solidFill>
                  <a:latin typeface="Cambria Math" panose="02040503050406030204" pitchFamily="18" charset="0"/>
                  <a:ea typeface="Cambria Math"/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de-DE" sz="22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acc>
                      <m:r>
                        <a:rPr lang="de-DE" sz="22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de-DE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𝐴𝐶</m:t>
                          </m:r>
                        </m:e>
                      </m:acc>
                      <m:r>
                        <a:rPr lang="de-DE" sz="22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2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22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de-DE" sz="2200" i="1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∙</m:t>
                                    </m:r>
                                    <m:d>
                                      <m:dPr>
                                        <m:ctrlPr>
                                          <a:rPr lang="de-DE" sz="2200" b="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sz="2200" b="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  <m:t>−3</m:t>
                                        </m:r>
                                      </m:e>
                                    </m:d>
                                  </m:e>
                                </m:mr>
                                <m:mr>
                                  <m:e>
                                    <m:d>
                                      <m:dPr>
                                        <m:ctrlPr>
                                          <a:rPr lang="de-DE" sz="2200" b="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sz="2200" b="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de-DE" sz="2200" i="1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∙</m:t>
                                    </m:r>
                                    <m:r>
                                      <a:rPr lang="de-DE" sz="22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d>
                                      <m:dPr>
                                        <m:ctrlPr>
                                          <a:rPr lang="de-DE" sz="2200" b="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sz="2200" b="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de-DE" sz="2200" i="1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∙</m:t>
                                    </m:r>
                                    <m:r>
                                      <a:rPr lang="de-DE" sz="22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de-DE" sz="220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2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d>
                                      <m:dPr>
                                        <m:ctrlPr>
                                          <a:rPr lang="de-DE" sz="22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sz="22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de-DE" sz="2200" i="1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∙</m:t>
                                    </m:r>
                                    <m:r>
                                      <a:rPr lang="de-DE" sz="2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d>
                                      <m:dPr>
                                        <m:ctrlPr>
                                          <a:rPr lang="de-DE" sz="22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sz="22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de-DE" sz="2200" i="1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e>
                                    </m:d>
                                    <m:r>
                                      <a:rPr lang="de-DE" sz="2200" i="1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∙</m:t>
                                    </m:r>
                                    <m:d>
                                      <m:dPr>
                                        <m:ctrlPr>
                                          <a:rPr lang="de-DE" sz="22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sz="22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  <m:t>−3</m:t>
                                        </m:r>
                                      </m:e>
                                    </m:d>
                                  </m:e>
                                </m:mr>
                                <m:mr>
                                  <m:e>
                                    <m:r>
                                      <a:rPr lang="de-DE" sz="2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1</m:t>
                                    </m:r>
                                    <m:r>
                                      <a:rPr lang="de-DE" sz="2200" i="1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∙</m:t>
                                    </m:r>
                                    <m:r>
                                      <a:rPr lang="de-DE" sz="2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  <m:r>
                            <a:rPr lang="de-DE" sz="22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"/>
                              <m:endChr m:val=""/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de-DE" sz="2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de-DE" sz="22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de-DE" sz="22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22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de-DE" sz="2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2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de-DE" sz="2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82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Gerade Verbindung 4"/>
          <p:cNvSpPr/>
          <p:nvPr/>
        </p:nvSpPr>
        <p:spPr>
          <a:xfrm>
            <a:off x="3957795" y="2708920"/>
            <a:ext cx="1584176" cy="0"/>
          </a:xfrm>
          <a:prstGeom prst="line">
            <a:avLst/>
          </a:prstGeom>
          <a:noFill/>
          <a:ln w="36000">
            <a:solidFill>
              <a:srgbClr val="00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5" name="Gerade Verbindung 5"/>
          <p:cNvSpPr/>
          <p:nvPr/>
        </p:nvSpPr>
        <p:spPr>
          <a:xfrm>
            <a:off x="4439273" y="3068960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Gerade Verbindung 6"/>
          <p:cNvSpPr/>
          <p:nvPr/>
        </p:nvSpPr>
        <p:spPr>
          <a:xfrm flipV="1">
            <a:off x="4439273" y="3068960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7" name="Gerade Verbindung 7"/>
          <p:cNvSpPr/>
          <p:nvPr/>
        </p:nvSpPr>
        <p:spPr>
          <a:xfrm>
            <a:off x="3957795" y="4382595"/>
            <a:ext cx="1584176" cy="0"/>
          </a:xfrm>
          <a:prstGeom prst="line">
            <a:avLst/>
          </a:prstGeom>
          <a:noFill/>
          <a:ln w="36000">
            <a:solidFill>
              <a:srgbClr val="00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8" name="Gerade Verbindung 8"/>
          <p:cNvSpPr/>
          <p:nvPr/>
        </p:nvSpPr>
        <p:spPr>
          <a:xfrm>
            <a:off x="4439273" y="3429000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9" name="Gerade Verbindung 9"/>
          <p:cNvSpPr/>
          <p:nvPr/>
        </p:nvSpPr>
        <p:spPr>
          <a:xfrm flipV="1">
            <a:off x="4439273" y="3429000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0" name="Gerade Verbindung 10"/>
          <p:cNvSpPr/>
          <p:nvPr/>
        </p:nvSpPr>
        <p:spPr>
          <a:xfrm>
            <a:off x="4439273" y="3735056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1" name="Gerade Verbindung 11"/>
          <p:cNvSpPr/>
          <p:nvPr/>
        </p:nvSpPr>
        <p:spPr>
          <a:xfrm flipV="1">
            <a:off x="4439273" y="3735056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6876256" y="102600"/>
                <a:ext cx="2160240" cy="6621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de-DE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𝐴𝐵</m:t>
                        </m:r>
                      </m:e>
                    </m:acc>
                    <m:r>
                      <a:rPr lang="de-DE" sz="1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r>
                  <a:rPr lang="de-DE" sz="1400" dirty="0" smtClean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de-DE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𝐴𝐶</m:t>
                        </m:r>
                      </m:e>
                    </m:acc>
                    <m:r>
                      <a:rPr lang="de-DE" sz="1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102600"/>
                <a:ext cx="2160240" cy="6621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221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 - Aufgabe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Wir multiplizieren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acc>
                  </m:oMath>
                </a14:m>
                <a:r>
                  <a:rPr lang="de-DE" sz="2400" dirty="0" smtClean="0"/>
                  <a:t> noch mit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de-DE" sz="2400" dirty="0" smtClean="0"/>
                  <a:t>. Dadurch werden wir die lästigen Vorzeichen los und das neue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acc>
                  </m:oMath>
                </a14:m>
                <a:r>
                  <a:rPr lang="de-DE" sz="2400" dirty="0" smtClean="0"/>
                  <a:t> steht immer noch senkrecht zu den Richtungsvektoren, da sich ja nun lediglich die Richtung des alten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acc>
                  </m:oMath>
                </a14:m>
                <a:r>
                  <a:rPr lang="de-DE" sz="2400" dirty="0" smtClean="0"/>
                  <a:t> umgedreht hat.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Wir haben also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"/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sz="2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de-DE" sz="2400" dirty="0" smtClean="0"/>
                  <a:t> als Normalenvektor.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Daraus ergibt sich die noch unvollständige Koordinatenform </a:t>
                </a:r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 dirty="0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DE" sz="2400" i="1" dirty="0" smtClean="0">
                          <a:latin typeface="Cambria Math" panose="02040503050406030204" pitchFamily="18" charset="0"/>
                        </a:rPr>
                        <m:t>: 2</m:t>
                      </m:r>
                      <m:sSub>
                        <m:sSubPr>
                          <m:ctrlPr>
                            <a:rPr lang="de-DE" sz="2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2400" i="1" dirty="0" smtClean="0">
                          <a:latin typeface="Cambria Math" panose="02040503050406030204" pitchFamily="18" charset="0"/>
                        </a:rPr>
                        <m:t>+3</m:t>
                      </m:r>
                      <m:sSub>
                        <m:sSubPr>
                          <m:ctrlPr>
                            <a:rPr lang="de-DE" sz="2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400" i="1" dirty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de-DE" sz="2400" dirty="0" smtClean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4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104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 - Aufgabe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Durch Einsetzen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de-DE" sz="2400" dirty="0" smtClean="0"/>
                  <a:t> erhalten wir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Somit </a:t>
                </a:r>
                <a:r>
                  <a:rPr lang="de-DE" sz="2400" dirty="0" smtClean="0"/>
                  <a:t>haben wir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: 2</m:t>
                    </m:r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+3</m:t>
                    </m:r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Nun setzen wir der Reihe nach die restlichen Punkte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de-DE" sz="2400" dirty="0"/>
                  <a:t>,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de-DE" sz="2400" dirty="0"/>
                  <a:t> und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−17</m:t>
                        </m:r>
                      </m:e>
                    </m:d>
                  </m:oMath>
                </a14:m>
                <a:r>
                  <a:rPr lang="de-DE" sz="2400" dirty="0" smtClean="0"/>
                  <a:t> ein und prüfen, ob die Gleichung jeweils erfüllt wird.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0|2|0</m:t>
                        </m:r>
                      </m:e>
                    </m:d>
                    <m:r>
                      <a:rPr lang="de-DE" sz="2400" b="0" i="0" dirty="0" smtClean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⋅0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+3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⋅2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=6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de-DE" sz="2400" dirty="0" smtClean="0"/>
                  <a:t> OK!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de-DE" sz="2400" dirty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2⋅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+3⋅2+</m:t>
                    </m:r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de-DE" sz="2400" i="1" dirty="0">
                        <a:latin typeface="Cambria Math" panose="02040503050406030204" pitchFamily="18" charset="0"/>
                      </a:rPr>
                      <m:t>=6 </m:t>
                    </m:r>
                    <m:r>
                      <a:rPr lang="de-DE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de-DE" sz="2400" dirty="0" smtClean="0"/>
                  <a:t> </a:t>
                </a:r>
                <a:r>
                  <a:rPr lang="de-DE" sz="2400" dirty="0"/>
                  <a:t>OK!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−17</m:t>
                        </m:r>
                      </m:e>
                    </m:d>
                    <m:r>
                      <a:rPr lang="de-DE" sz="2400" dirty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2⋅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+3⋅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−17</m:t>
                        </m:r>
                      </m:e>
                    </m:d>
                    <m:r>
                      <a:rPr lang="de-DE" sz="2400" i="1" dirty="0">
                        <a:latin typeface="Cambria Math" panose="02040503050406030204" pitchFamily="18" charset="0"/>
                      </a:rPr>
                      <m:t>=6 </m:t>
                    </m:r>
                    <m:r>
                      <a:rPr lang="de-DE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de-DE" sz="2400" dirty="0" smtClean="0"/>
                  <a:t> </a:t>
                </a:r>
                <a:r>
                  <a:rPr lang="de-DE" sz="2400" dirty="0"/>
                  <a:t>OK!</a:t>
                </a:r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:r>
                  <a:rPr lang="de-DE" sz="2400" b="1" dirty="0" smtClean="0"/>
                  <a:t>Ergebnis:</a:t>
                </a:r>
                <a:r>
                  <a:rPr lang="de-DE" sz="2400" dirty="0" smtClean="0"/>
                  <a:t> Alle Punkte liegen in derselben Ebene!</a:t>
                </a:r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720" b="-2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991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2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Wandle die Parameterform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prstClr val="black"/>
                        </a:solidFill>
                        <a:latin typeface="Cambria Math"/>
                      </a:rPr>
                      <m:t>𝐸</m:t>
                    </m:r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:</m:t>
                    </m:r>
                    <m:r>
                      <a:rPr lang="de-DE" sz="24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de-DE" sz="2400" i="1">
                        <a:solidFill>
                          <a:prstClr val="black"/>
                        </a:solidFill>
                        <a:latin typeface="Cambria Math"/>
                      </a:rPr>
                      <m:t>𝑟</m:t>
                    </m:r>
                    <m:d>
                      <m:dPr>
                        <m:begChr m:val=""/>
                        <m:endChr m:val="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de-DE" sz="2400" i="1">
                        <a:solidFill>
                          <a:prstClr val="black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begChr m:val=""/>
                        <m:endChr m:val="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7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 zunächst in die Normalenform und anschließend in die Koordinatenform um.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prstClr val="black"/>
                    </a:solidFill>
                  </a:rPr>
                  <a:t>Liegen die Punkte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−10</m:t>
                            </m:r>
                          </m:e>
                        </m:d>
                        <m:r>
                          <a:rPr lang="de-DE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</m:e>
                    </m:d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de-DE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29</m:t>
                            </m:r>
                          </m:e>
                        </m:d>
                        <m:r>
                          <a:rPr lang="de-DE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?</a:t>
                </a:r>
              </a:p>
              <a:p>
                <a:pPr marL="0" indent="0">
                  <a:buNone/>
                </a:pPr>
                <a:endParaRPr lang="de-DE" sz="2400" dirty="0" smtClean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319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- Aufgabe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Wir bilden aus den beiden Spannvektoren (auch Richtungsvektoren genannt) mit dem Vektorprodukt zuerst einen Normalenvektor.</a:t>
                </a:r>
              </a:p>
              <a:p>
                <a:pPr marL="0" indent="0">
                  <a:buNone/>
                </a:pPr>
                <a:endParaRPr lang="de-DE" sz="800" dirty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−2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−2</m:t>
                            </m:r>
                          </m:e>
                        </m:mr>
                        <m:m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e>
                        </m:mr>
                      </m:m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/>
                        </a:rPr>
                        <m:t>            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5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7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5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7</m:t>
                            </m:r>
                          </m:e>
                        </m:mr>
                      </m:m>
                      <m:r>
                        <a:rPr lang="de-DE" sz="2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      </m:t>
                      </m:r>
                      <m:acc>
                        <m:accPr>
                          <m:chr m:val="⃗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de-DE" sz="22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acc>
                      <m:r>
                        <a:rPr lang="de-DE" sz="22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𝑢</m:t>
                          </m:r>
                        </m:e>
                      </m:acc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de-DE" sz="22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</m:acc>
                      <m:r>
                        <a:rPr lang="de-DE" sz="22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2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2200" i="1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de-DE" sz="2200" i="1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de-DE" sz="2200" i="1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∙7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3∙2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de-DE" sz="2200" i="1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∙5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de-DE" sz="220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2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2200" i="1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de-DE" sz="2200" i="1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∙5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1∙7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−2∙2</m:t>
                                    </m:r>
                                  </m:e>
                                </m:mr>
                              </m:m>
                            </m:e>
                          </m:d>
                          <m:r>
                            <a:rPr lang="de-DE" sz="22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"/>
                              <m:endChr m:val=""/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de-DE" sz="2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de-DE" sz="22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de-DE" sz="22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29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22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22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9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de-DE" sz="2200" dirty="0" smtClean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4"/>
          <p:cNvSpPr/>
          <p:nvPr/>
        </p:nvSpPr>
        <p:spPr>
          <a:xfrm>
            <a:off x="1079754" y="3068960"/>
            <a:ext cx="1584176" cy="0"/>
          </a:xfrm>
          <a:prstGeom prst="line">
            <a:avLst/>
          </a:prstGeom>
          <a:noFill/>
          <a:ln w="36000">
            <a:solidFill>
              <a:srgbClr val="00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Gerade Verbindung 5"/>
          <p:cNvSpPr/>
          <p:nvPr/>
        </p:nvSpPr>
        <p:spPr>
          <a:xfrm>
            <a:off x="1583810" y="3429000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7" name="Gerade Verbindung 6"/>
          <p:cNvSpPr/>
          <p:nvPr/>
        </p:nvSpPr>
        <p:spPr>
          <a:xfrm flipV="1">
            <a:off x="1583810" y="3429000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8" name="Gerade Verbindung 7"/>
          <p:cNvSpPr/>
          <p:nvPr/>
        </p:nvSpPr>
        <p:spPr>
          <a:xfrm>
            <a:off x="1079754" y="4742635"/>
            <a:ext cx="1584176" cy="0"/>
          </a:xfrm>
          <a:prstGeom prst="line">
            <a:avLst/>
          </a:prstGeom>
          <a:noFill/>
          <a:ln w="36000">
            <a:solidFill>
              <a:srgbClr val="00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9" name="Gerade Verbindung 8"/>
          <p:cNvSpPr/>
          <p:nvPr/>
        </p:nvSpPr>
        <p:spPr>
          <a:xfrm>
            <a:off x="1583810" y="3789040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0" name="Gerade Verbindung 9"/>
          <p:cNvSpPr/>
          <p:nvPr/>
        </p:nvSpPr>
        <p:spPr>
          <a:xfrm flipV="1">
            <a:off x="1583810" y="3789040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1" name="Gerade Verbindung 10"/>
          <p:cNvSpPr/>
          <p:nvPr/>
        </p:nvSpPr>
        <p:spPr>
          <a:xfrm>
            <a:off x="1583810" y="4149080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2" name="Gerade Verbindung 11"/>
          <p:cNvSpPr/>
          <p:nvPr/>
        </p:nvSpPr>
        <p:spPr>
          <a:xfrm flipV="1">
            <a:off x="1583810" y="4149080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6516216" y="61796"/>
                <a:ext cx="2551917" cy="6621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>
                          <a:solidFill>
                            <a:prstClr val="black"/>
                          </a:solidFill>
                          <a:latin typeface="Cambria Math"/>
                        </a:rPr>
                        <m:t>𝐸</m:t>
                      </m:r>
                      <m:r>
                        <a:rPr lang="de-DE" sz="1400">
                          <a:solidFill>
                            <a:prstClr val="black"/>
                          </a:solidFill>
                          <a:latin typeface="Cambria Math"/>
                        </a:rPr>
                        <m:t>:</m:t>
                      </m:r>
                      <m:r>
                        <a:rPr lang="de-DE" sz="14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de-D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1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de-DE" sz="14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de-D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14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40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4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de-DE" sz="140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de-DE" sz="1400" i="1">
                          <a:solidFill>
                            <a:prstClr val="black"/>
                          </a:solidFill>
                          <a:latin typeface="Cambria Math"/>
                        </a:rPr>
                        <m:t>𝑟</m:t>
                      </m:r>
                      <m:d>
                        <m:dPr>
                          <m:begChr m:val=""/>
                          <m:endChr m:val=""/>
                          <m:ctrlPr>
                            <a:rPr lang="de-D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14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40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de-DE" sz="14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40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de-DE" sz="140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de-DE" sz="14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d>
                        <m:dPr>
                          <m:begChr m:val=""/>
                          <m:endChr m:val=""/>
                          <m:ctrlPr>
                            <a:rPr lang="de-D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14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40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5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40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7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d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61796"/>
                <a:ext cx="2551917" cy="6621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032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- Aufgabe 2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None/>
                </a:pPr>
                <a:r>
                  <a:rPr lang="de-DE" sz="2200" dirty="0" smtClean="0">
                    <a:solidFill>
                      <a:prstClr val="black"/>
                    </a:solidFill>
                  </a:rPr>
                  <a:t>Der Einfachheit halbe multiplizieren wir mit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de-DE" sz="2200" dirty="0" smtClean="0">
                    <a:solidFill>
                      <a:prstClr val="black"/>
                    </a:solidFill>
                  </a:rPr>
                  <a:t>, wodurch sich die Eigenschaft ein Normalenvektor zu sein nicht ändert.</a:t>
                </a:r>
              </a:p>
              <a:p>
                <a:pPr marL="0" lvl="0" indent="0">
                  <a:buNone/>
                </a:pPr>
                <a:r>
                  <a:rPr lang="de-DE" sz="2200" dirty="0" smtClean="0">
                    <a:solidFill>
                      <a:prstClr val="black"/>
                    </a:solidFill>
                  </a:rPr>
                  <a:t>Wir erhalten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acc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"/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de-DE" sz="22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29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  </m:t>
                                      </m:r>
                                      <m:r>
                                        <a:rPr lang="de-DE" sz="22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de-DE" sz="22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9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de-DE" sz="2200" dirty="0" smtClean="0">
                    <a:solidFill>
                      <a:prstClr val="black"/>
                    </a:solidFill>
                  </a:rPr>
                  <a:t> als neuen Normalenvektor. </a:t>
                </a:r>
              </a:p>
              <a:p>
                <a:pPr marL="0" lvl="0" indent="0">
                  <a:buNone/>
                </a:pPr>
                <a:r>
                  <a:rPr lang="de-DE" sz="2200" dirty="0" smtClean="0">
                    <a:solidFill>
                      <a:prstClr val="black"/>
                    </a:solidFill>
                  </a:rPr>
                  <a:t>Mit dem Stützvektor </a:t>
                </a:r>
                <a14:m>
                  <m:oMath xmlns:m="http://schemas.openxmlformats.org/officeDocument/2006/math"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  <m: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r>
                  <a:rPr lang="de-DE" sz="2200" dirty="0" smtClean="0">
                    <a:solidFill>
                      <a:prstClr val="black"/>
                    </a:solidFill>
                  </a:rPr>
                  <a:t> aus der Parameterform ergibt sich daraus die </a:t>
                </a:r>
                <a:r>
                  <a:rPr lang="de-DE" sz="2200" b="1" dirty="0" smtClean="0">
                    <a:solidFill>
                      <a:prstClr val="black"/>
                    </a:solidFill>
                  </a:rPr>
                  <a:t>Normalenform</a:t>
                </a:r>
                <a:r>
                  <a:rPr lang="de-DE" sz="2200" dirty="0" smtClean="0">
                    <a:solidFill>
                      <a:prstClr val="black"/>
                    </a:solidFill>
                  </a:rPr>
                  <a:t>:</a:t>
                </a:r>
              </a:p>
              <a:p>
                <a:pPr marL="0" lvl="0" indent="0">
                  <a:buNone/>
                </a:pPr>
                <a:endParaRPr lang="de-DE" sz="22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DE" sz="2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de-DE" sz="22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220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2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de-DE" sz="2200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de-DE" sz="22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29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DE" sz="2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DE" sz="2200" dirty="0" smtClean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6516216" y="61796"/>
                <a:ext cx="2551917" cy="6621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>
                          <a:solidFill>
                            <a:prstClr val="black"/>
                          </a:solidFill>
                          <a:latin typeface="Cambria Math"/>
                        </a:rPr>
                        <m:t>𝐸</m:t>
                      </m:r>
                      <m:r>
                        <a:rPr lang="de-DE" sz="1400">
                          <a:solidFill>
                            <a:prstClr val="black"/>
                          </a:solidFill>
                          <a:latin typeface="Cambria Math"/>
                        </a:rPr>
                        <m:t>:</m:t>
                      </m:r>
                      <m:r>
                        <a:rPr lang="de-DE" sz="14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de-D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1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de-DE" sz="14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de-D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14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40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4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de-DE" sz="140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de-DE" sz="1400" i="1">
                          <a:solidFill>
                            <a:prstClr val="black"/>
                          </a:solidFill>
                          <a:latin typeface="Cambria Math"/>
                        </a:rPr>
                        <m:t>𝑟</m:t>
                      </m:r>
                      <m:d>
                        <m:dPr>
                          <m:begChr m:val=""/>
                          <m:endChr m:val=""/>
                          <m:ctrlPr>
                            <a:rPr lang="de-D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14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40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de-DE" sz="14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40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de-DE" sz="140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de-DE" sz="14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d>
                        <m:dPr>
                          <m:begChr m:val=""/>
                          <m:endChr m:val=""/>
                          <m:ctrlPr>
                            <a:rPr lang="de-D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14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40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5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140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7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d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61796"/>
                <a:ext cx="2551917" cy="6621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Gerader Verbinder 13"/>
          <p:cNvCxnSpPr/>
          <p:nvPr/>
        </p:nvCxnSpPr>
        <p:spPr>
          <a:xfrm>
            <a:off x="3203848" y="6096000"/>
            <a:ext cx="309634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57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- Aufgabe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spcBef>
                    <a:spcPts val="1200"/>
                  </a:spcBef>
                  <a:buNone/>
                </a:pPr>
                <a:r>
                  <a:rPr lang="de-DE" sz="2200" dirty="0" smtClean="0">
                    <a:solidFill>
                      <a:prstClr val="black"/>
                    </a:solidFill>
                  </a:rPr>
                  <a:t>Die Koordinatenform kann man auf zwei Wegen erhalten.</a:t>
                </a:r>
              </a:p>
              <a:p>
                <a:pPr marL="0" lvl="0" indent="0">
                  <a:spcBef>
                    <a:spcPts val="1200"/>
                  </a:spcBef>
                  <a:buNone/>
                </a:pPr>
                <a:r>
                  <a:rPr lang="de-DE" sz="2200" b="1" dirty="0" smtClean="0">
                    <a:solidFill>
                      <a:prstClr val="black"/>
                    </a:solidFill>
                  </a:rPr>
                  <a:t>Methode 1: </a:t>
                </a:r>
                <a:r>
                  <a:rPr lang="de-DE" sz="2200" dirty="0" smtClean="0">
                    <a:solidFill>
                      <a:prstClr val="black"/>
                    </a:solidFill>
                  </a:rPr>
                  <a:t>Ausmultiplizieren der Normalenform</a:t>
                </a:r>
              </a:p>
              <a:p>
                <a:pPr marL="0" lvl="0" indent="0">
                  <a:spcBef>
                    <a:spcPts val="1200"/>
                  </a:spcBef>
                  <a:buNone/>
                </a:pPr>
                <a:endParaRPr lang="de-DE" sz="8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de-DE" sz="22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220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2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de-DE" sz="2200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de-DE" sz="22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29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DE" sz="2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  </m:t>
                      </m:r>
                      <m:r>
                        <a:rPr lang="de-DE" sz="2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sz="2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de-DE" sz="2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sz="2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DE" sz="2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sz="2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DE" sz="2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sz="2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de-DE" sz="2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29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DE" sz="22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29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DE" sz="22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DE" sz="22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spcBef>
                    <a:spcPts val="1200"/>
                  </a:spcBef>
                  <a:buNone/>
                </a:pPr>
                <a:endParaRPr lang="de-DE" sz="8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29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DE" sz="22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29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DE" sz="2200" dirty="0" smtClean="0">
                  <a:solidFill>
                    <a:prstClr val="black"/>
                  </a:solidFill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de-DE" sz="800" i="1" dirty="0" smtClean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sz="2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29</m:t>
                      </m:r>
                      <m:sSub>
                        <m:sSubPr>
                          <m:ctrlPr>
                            <a:rPr lang="de-DE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2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−9</m:t>
                      </m:r>
                      <m:sSub>
                        <m:sSubPr>
                          <m:ctrlPr>
                            <a:rPr lang="de-DE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sz="2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=2⋅29+2⋅1−1⋅9=51</m:t>
                      </m:r>
                    </m:oMath>
                  </m:oMathPara>
                </a14:m>
                <a:endParaRPr lang="de-DE" sz="2200" dirty="0" smtClean="0">
                  <a:solidFill>
                    <a:prstClr val="black"/>
                  </a:solidFill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2200" b="1" dirty="0" smtClean="0">
                    <a:solidFill>
                      <a:prstClr val="black"/>
                    </a:solidFill>
                  </a:rPr>
                  <a:t>Ergebnis:</a:t>
                </a:r>
                <a:r>
                  <a:rPr lang="de-DE" sz="2200" dirty="0" smtClean="0">
                    <a:solidFill>
                      <a:prstClr val="black"/>
                    </a:solidFill>
                  </a:rPr>
                  <a:t> Die Koordinatenform lautet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2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29</m:t>
                    </m:r>
                    <m:sSub>
                      <m:sSub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−9</m:t>
                    </m:r>
                    <m:sSub>
                      <m:sSub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=51</m:t>
                    </m:r>
                  </m:oMath>
                </a14:m>
                <a:endParaRPr lang="de-DE" sz="2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Gerader Verbinder 13"/>
          <p:cNvCxnSpPr/>
          <p:nvPr/>
        </p:nvCxnSpPr>
        <p:spPr>
          <a:xfrm>
            <a:off x="4932040" y="5949280"/>
            <a:ext cx="309634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7885322" y="116632"/>
                <a:ext cx="1258678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DE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de-DE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acc>
                      <m:r>
                        <a:rPr lang="de-DE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de-DE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de-DE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e-DE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de-DE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de-DE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29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   </m:t>
                                        </m:r>
                                        <m:r>
                                          <a:rPr lang="de-DE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de-DE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9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5322" y="116632"/>
                <a:ext cx="1258678" cy="824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066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285</Words>
  <Application>Microsoft Office PowerPoint</Application>
  <PresentationFormat>Bildschirmpräsentation (4:3)</PresentationFormat>
  <Paragraphs>127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6" baseType="lpstr">
      <vt:lpstr>Albany</vt:lpstr>
      <vt:lpstr>Andale Sans UI</vt:lpstr>
      <vt:lpstr>Arial</vt:lpstr>
      <vt:lpstr>Calibri</vt:lpstr>
      <vt:lpstr>Cambria Math</vt:lpstr>
      <vt:lpstr>Tahoma</vt:lpstr>
      <vt:lpstr>Wingdings</vt:lpstr>
      <vt:lpstr>Wingdings 2</vt:lpstr>
      <vt:lpstr>Galathea</vt:lpstr>
      <vt:lpstr>Fähigkeiten</vt:lpstr>
      <vt:lpstr>Aufgabe 1</vt:lpstr>
      <vt:lpstr>Lösung - Aufgabe 1</vt:lpstr>
      <vt:lpstr>Lösung - Aufgabe 1</vt:lpstr>
      <vt:lpstr>Lösung - Aufgabe 1</vt:lpstr>
      <vt:lpstr>Aufgabe 2</vt:lpstr>
      <vt:lpstr>Lösung - Aufgabe 2</vt:lpstr>
      <vt:lpstr>Lösung - Aufgabe 2</vt:lpstr>
      <vt:lpstr>Lösung - Aufgabe 2</vt:lpstr>
      <vt:lpstr>Lösung - Aufgabe 2</vt:lpstr>
      <vt:lpstr>Aufgabe 3</vt:lpstr>
      <vt:lpstr>Lösung - Aufgabe 3</vt:lpstr>
      <vt:lpstr>Lösung - Aufgabe 3 b)</vt:lpstr>
      <vt:lpstr>Lösung - Aufgabe 3 b)</vt:lpstr>
      <vt:lpstr>Lösung - Aufgabe 3 b)</vt:lpstr>
      <vt:lpstr>Lösung - Aufgabe 3 b)</vt:lpstr>
      <vt:lpstr>Lösung - Aufgabe 3 b)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288</cp:revision>
  <dcterms:created xsi:type="dcterms:W3CDTF">2013-03-17T05:38:34Z</dcterms:created>
  <dcterms:modified xsi:type="dcterms:W3CDTF">2018-02-01T09:17:12Z</dcterms:modified>
</cp:coreProperties>
</file>